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notesSlides/_rels/notesSlide3.xml.rels" ContentType="application/vnd.openxmlformats-package.relationships+xml"/>
  <Override PartName="/ppt/notesSlides/notesSlide3.xml" ContentType="application/vnd.openxmlformats-officedocument.presentationml.notesSlide+xml"/>
  <Override PartName="/ppt/_rels/presentation.xml.rels" ContentType="application/vnd.openxmlformats-package.relationships+xml"/>
  <Override PartName="/ppt/media/image32.jpeg" ContentType="image/jpeg"/>
  <Override PartName="/ppt/media/image31.jpeg" ContentType="image/jpeg"/>
  <Override PartName="/ppt/media/image29.png" ContentType="image/png"/>
  <Override PartName="/ppt/media/image28.jpeg" ContentType="image/jpeg"/>
  <Override PartName="/ppt/media/image27.png" ContentType="image/png"/>
  <Override PartName="/ppt/media/image26.png" ContentType="image/png"/>
  <Override PartName="/ppt/media/image25.jpeg" ContentType="image/jpeg"/>
  <Override PartName="/ppt/media/image9.jpeg" ContentType="image/jpeg"/>
  <Override PartName="/ppt/media/image24.jpeg" ContentType="image/jpeg"/>
  <Override PartName="/ppt/media/image8.jpeg" ContentType="image/jpeg"/>
  <Override PartName="/ppt/media/image23.jpeg" ContentType="image/jpeg"/>
  <Override PartName="/ppt/media/image7.jpeg" ContentType="image/jpeg"/>
  <Override PartName="/ppt/media/image30.jpeg" ContentType="image/jpeg"/>
  <Override PartName="/ppt/media/image2.png" ContentType="image/png"/>
  <Override PartName="/ppt/media/image18.jpeg" ContentType="image/jpeg"/>
  <Override PartName="/ppt/media/image3.jpeg" ContentType="image/jpeg"/>
  <Override PartName="/ppt/media/image5.jpeg" ContentType="image/jpeg"/>
  <Override PartName="/ppt/media/image21.jpeg" ContentType="image/jpeg"/>
  <Override PartName="/ppt/media/image10.jpeg" ContentType="image/jpeg"/>
  <Override PartName="/ppt/media/image14.png" ContentType="image/png"/>
  <Override PartName="/ppt/media/image6.jpeg" ContentType="image/jpeg"/>
  <Override PartName="/ppt/media/image22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15.jpeg" ContentType="image/jpeg"/>
  <Override PartName="/ppt/media/image1.jpeg" ContentType="image/jpeg"/>
  <Override PartName="/ppt/media/image16.jpeg" ContentType="image/jpeg"/>
  <Override PartName="/ppt/media/image17.jpeg" ContentType="image/jpeg"/>
  <Override PartName="/ppt/media/image4.jpeg" ContentType="image/jpeg"/>
  <Override PartName="/ppt/media/image19.jpeg" ContentType="image/jpeg"/>
  <Override PartName="/ppt/media/image20.jpeg" ContentType="image/jpeg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64637" cy="51816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AD481CF-F25E-42AC-BA14-18B27EEBD87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sldImg"/>
          </p:nvPr>
        </p:nvSpPr>
        <p:spPr>
          <a:xfrm>
            <a:off x="396720" y="685800"/>
            <a:ext cx="6063840" cy="3428640"/>
          </a:xfrm>
          <a:prstGeom prst="rect">
            <a:avLst/>
          </a:prstGeom>
        </p:spPr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23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B0FEC26-1247-4144-83E0-06B9FC47B664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82476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920" y="2781720"/>
            <a:ext cx="82476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843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20" y="27817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84320" y="27817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46480" y="12121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35040" y="12121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920" y="27817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46480" y="27817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35040" y="2781720"/>
            <a:ext cx="265536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920" y="1212120"/>
            <a:ext cx="8247600" cy="3004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82476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40248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84320" y="1212120"/>
            <a:ext cx="40248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920" y="206640"/>
            <a:ext cx="8247600" cy="4009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84320" y="1212120"/>
            <a:ext cx="40248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20" y="27817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40248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843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84320" y="27817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84320" y="1212120"/>
            <a:ext cx="40248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920" y="2781720"/>
            <a:ext cx="8247600" cy="1433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920" y="206640"/>
            <a:ext cx="8247600" cy="864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920" y="1212120"/>
            <a:ext cx="8247600" cy="3004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jpeg"/><Relationship Id="rId1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53400" y="763920"/>
            <a:ext cx="7645680" cy="383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6000"/>
              </a:lnSpc>
              <a:spcAft>
                <a:spcPts val="839"/>
              </a:spcAft>
            </a:pPr>
            <a:r>
              <a:rPr b="1" lang="ru-RU" sz="2800" spc="-1" strike="noStrike">
                <a:solidFill>
                  <a:srgbClr val="0070c0"/>
                </a:solidFill>
                <a:latin typeface="Times New Roman"/>
              </a:rPr>
              <a:t>Наименование МО: ГБУЗ “Кузнецкая межрайонная больница” поликлиника № 4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98000" y="1582560"/>
            <a:ext cx="8876880" cy="219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96000"/>
              </a:lnSpc>
              <a:spcAft>
                <a:spcPts val="839"/>
              </a:spcAft>
            </a:pPr>
            <a:r>
              <a:rPr b="1" lang="ru-RU" sz="3600" spc="-1" strike="noStrike">
                <a:solidFill>
                  <a:srgbClr val="0070c0"/>
                </a:solidFill>
                <a:latin typeface="Times New Roman"/>
              </a:rPr>
              <a:t>Достижение критериев «Новой модели медицинской организации, оказывающую первичную медико-санитарную помощь»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5010840" y="3805200"/>
            <a:ext cx="393840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 u="sng">
                <a:solidFill>
                  <a:srgbClr val="0070c0"/>
                </a:solidFill>
                <a:uFillTx/>
                <a:latin typeface="Arial"/>
                <a:ea typeface="Calibri"/>
              </a:rPr>
              <a:t>Руководитель проекта: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70c0"/>
                </a:solidFill>
                <a:latin typeface="Arial"/>
                <a:ea typeface="Calibri"/>
              </a:rPr>
              <a:t>заведующая поликлиники № 4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70c0"/>
                </a:solidFill>
                <a:latin typeface="Arial"/>
                <a:ea typeface="Calibri"/>
              </a:rPr>
              <a:t> </a:t>
            </a:r>
            <a:r>
              <a:rPr b="0" lang="ru-RU" sz="1800" spc="-1" strike="noStrike">
                <a:solidFill>
                  <a:srgbClr val="0070c0"/>
                </a:solidFill>
                <a:latin typeface="Arial"/>
                <a:ea typeface="Calibri"/>
              </a:rPr>
              <a:t>ГБУЗ «Кузнецкая межрайонная больница» С.Ю.Бондаренко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47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1743480" y="177840"/>
            <a:ext cx="7230960" cy="46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6 Доступность медицинской помощи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6.2. Обеспечение удаленной записи на прием в медицинские организации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1938960" y="1519200"/>
            <a:ext cx="5751000" cy="2426400"/>
          </a:xfrm>
          <a:prstGeom prst="snip1Rect">
            <a:avLst>
              <a:gd name="adj" fmla="val 16667"/>
            </a:avLst>
          </a:prstGeom>
          <a:gradFill rotWithShape="0">
            <a:gsLst>
              <a:gs pos="0">
                <a:srgbClr val="9ab4e4"/>
              </a:gs>
              <a:gs pos="100000">
                <a:srgbClr val="c1d1ec"/>
              </a:gs>
            </a:gsLst>
            <a:lin ang="0"/>
          </a:gradFill>
          <a:ln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114300">
              <a:srgbClr val="000000"/>
            </a:innerShdw>
          </a:effectLst>
          <a:scene3d>
            <a:camera prst="perspectiveFront"/>
            <a:lightRig dir="t" rig="threePt"/>
          </a:scene3d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Запись пациентов на прием к врачам проводится: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через интернет   в системе Пенза доктор,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через государственные услуги,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через инфо- центр г. Пенза.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	</a:t>
            </a: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	</a:t>
            </a: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	</a:t>
            </a: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	</a:t>
            </a: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	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 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18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333720" y="934560"/>
            <a:ext cx="8830440" cy="319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6600" spc="-1" strike="noStrike">
                <a:solidFill>
                  <a:srgbClr val="ff0000"/>
                </a:solidFill>
                <a:latin typeface="Calibri"/>
              </a:rPr>
              <a:t>СПАСИБО ЗА ВНИМАНИЕ!</a:t>
            </a:r>
            <a:endParaRPr b="0" lang="ru-RU" sz="6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6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6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6600" spc="-1" strike="noStrike">
              <a:latin typeface="Arial"/>
            </a:endParaRPr>
          </a:p>
        </p:txBody>
      </p:sp>
      <p:pic>
        <p:nvPicPr>
          <p:cNvPr id="120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789840" y="2051640"/>
            <a:ext cx="194148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2"/>
          <p:cNvSpPr/>
          <p:nvPr/>
        </p:nvSpPr>
        <p:spPr>
          <a:xfrm>
            <a:off x="2106000" y="214560"/>
            <a:ext cx="6940440" cy="5421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254061"/>
                </a:solidFill>
                <a:latin typeface="Times New Roman"/>
              </a:rPr>
              <a:t>ОТ ОТДЕЛЬНЫХ ПРОЕКТОВ - К ЕДИНОЙ МОДЕЛИ ПОЛИКЛИНИКИ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5492520" y="2145960"/>
            <a:ext cx="1045080" cy="456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8363880" y="1932480"/>
            <a:ext cx="178560" cy="158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" name="Picture 2" descr=""/>
          <p:cNvPicPr/>
          <p:nvPr/>
        </p:nvPicPr>
        <p:blipFill>
          <a:blip r:embed="rId1"/>
          <a:stretch/>
        </p:blipFill>
        <p:spPr>
          <a:xfrm>
            <a:off x="770760" y="2051640"/>
            <a:ext cx="397440" cy="696600"/>
          </a:xfrm>
          <a:prstGeom prst="rect">
            <a:avLst/>
          </a:prstGeom>
          <a:ln>
            <a:noFill/>
          </a:ln>
        </p:spPr>
      </p:pic>
      <p:sp>
        <p:nvSpPr>
          <p:cNvPr id="53" name="CustomShape 5"/>
          <p:cNvSpPr/>
          <p:nvPr/>
        </p:nvSpPr>
        <p:spPr>
          <a:xfrm>
            <a:off x="1270080" y="2060280"/>
            <a:ext cx="146124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Times New Roman"/>
              </a:rPr>
              <a:t>Потоки пациентов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4" name="CustomShape 6"/>
          <p:cNvSpPr/>
          <p:nvPr/>
        </p:nvSpPr>
        <p:spPr>
          <a:xfrm>
            <a:off x="789840" y="2869920"/>
            <a:ext cx="194148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7"/>
          <p:cNvSpPr/>
          <p:nvPr/>
        </p:nvSpPr>
        <p:spPr>
          <a:xfrm>
            <a:off x="781920" y="3675960"/>
            <a:ext cx="194148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6" name="Рисунок 23" descr=""/>
          <p:cNvPicPr/>
          <p:nvPr/>
        </p:nvPicPr>
        <p:blipFill>
          <a:blip r:embed="rId2"/>
          <a:stretch/>
        </p:blipFill>
        <p:spPr>
          <a:xfrm>
            <a:off x="795600" y="2856600"/>
            <a:ext cx="412560" cy="712800"/>
          </a:xfrm>
          <a:prstGeom prst="rect">
            <a:avLst/>
          </a:prstGeom>
          <a:ln>
            <a:noFill/>
          </a:ln>
        </p:spPr>
      </p:pic>
      <p:sp>
        <p:nvSpPr>
          <p:cNvPr id="57" name="CustomShape 8"/>
          <p:cNvSpPr/>
          <p:nvPr/>
        </p:nvSpPr>
        <p:spPr>
          <a:xfrm>
            <a:off x="1339920" y="2913840"/>
            <a:ext cx="132012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Качество пространства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58" name="Рисунок 27" descr=""/>
          <p:cNvPicPr/>
          <p:nvPr/>
        </p:nvPicPr>
        <p:blipFill>
          <a:blip r:embed="rId3"/>
          <a:stretch/>
        </p:blipFill>
        <p:spPr>
          <a:xfrm>
            <a:off x="833040" y="3650040"/>
            <a:ext cx="448200" cy="743040"/>
          </a:xfrm>
          <a:prstGeom prst="rect">
            <a:avLst/>
          </a:prstGeom>
          <a:ln>
            <a:noFill/>
          </a:ln>
        </p:spPr>
      </p:pic>
      <p:sp>
        <p:nvSpPr>
          <p:cNvPr id="59" name="CustomShape 9"/>
          <p:cNvSpPr/>
          <p:nvPr/>
        </p:nvSpPr>
        <p:spPr>
          <a:xfrm>
            <a:off x="1439280" y="3701160"/>
            <a:ext cx="120636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Управление запасами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0" name="CustomShape 10"/>
          <p:cNvSpPr/>
          <p:nvPr/>
        </p:nvSpPr>
        <p:spPr>
          <a:xfrm>
            <a:off x="3008520" y="2051640"/>
            <a:ext cx="2214720" cy="7336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11"/>
          <p:cNvSpPr/>
          <p:nvPr/>
        </p:nvSpPr>
        <p:spPr>
          <a:xfrm>
            <a:off x="2999520" y="2900880"/>
            <a:ext cx="223524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12"/>
          <p:cNvSpPr/>
          <p:nvPr/>
        </p:nvSpPr>
        <p:spPr>
          <a:xfrm>
            <a:off x="3008520" y="3747600"/>
            <a:ext cx="222588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13"/>
          <p:cNvSpPr/>
          <p:nvPr/>
        </p:nvSpPr>
        <p:spPr>
          <a:xfrm>
            <a:off x="5579280" y="2014920"/>
            <a:ext cx="2808720" cy="6944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14"/>
          <p:cNvSpPr/>
          <p:nvPr/>
        </p:nvSpPr>
        <p:spPr>
          <a:xfrm>
            <a:off x="5577120" y="2829240"/>
            <a:ext cx="281088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CustomShape 15"/>
          <p:cNvSpPr/>
          <p:nvPr/>
        </p:nvSpPr>
        <p:spPr>
          <a:xfrm>
            <a:off x="5579280" y="3675960"/>
            <a:ext cx="2839320" cy="712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6" name="Рисунок 29" descr=""/>
          <p:cNvPicPr/>
          <p:nvPr/>
        </p:nvPicPr>
        <p:blipFill>
          <a:blip r:embed="rId4"/>
          <a:stretch/>
        </p:blipFill>
        <p:spPr>
          <a:xfrm>
            <a:off x="3008520" y="2014920"/>
            <a:ext cx="396360" cy="743760"/>
          </a:xfrm>
          <a:prstGeom prst="rect">
            <a:avLst/>
          </a:prstGeom>
          <a:ln>
            <a:noFill/>
          </a:ln>
        </p:spPr>
      </p:pic>
      <p:sp>
        <p:nvSpPr>
          <p:cNvPr id="67" name="CustomShape 16"/>
          <p:cNvSpPr/>
          <p:nvPr/>
        </p:nvSpPr>
        <p:spPr>
          <a:xfrm>
            <a:off x="3670560" y="2215800"/>
            <a:ext cx="158364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Стандартизация процессов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68" name="Рисунок 38" descr=""/>
          <p:cNvPicPr/>
          <p:nvPr/>
        </p:nvPicPr>
        <p:blipFill>
          <a:blip r:embed="rId5"/>
          <a:stretch/>
        </p:blipFill>
        <p:spPr>
          <a:xfrm>
            <a:off x="2967120" y="2909160"/>
            <a:ext cx="503280" cy="695880"/>
          </a:xfrm>
          <a:prstGeom prst="rect">
            <a:avLst/>
          </a:prstGeom>
          <a:ln>
            <a:noFill/>
          </a:ln>
        </p:spPr>
      </p:pic>
      <p:sp>
        <p:nvSpPr>
          <p:cNvPr id="69" name="CustomShape 17"/>
          <p:cNvSpPr/>
          <p:nvPr/>
        </p:nvSpPr>
        <p:spPr>
          <a:xfrm>
            <a:off x="3486600" y="2897640"/>
            <a:ext cx="1748160" cy="7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Качество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медицинской помощи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70" name="Рисунок 40" descr=""/>
          <p:cNvPicPr/>
          <p:nvPr/>
        </p:nvPicPr>
        <p:blipFill>
          <a:blip r:embed="rId6"/>
          <a:stretch/>
        </p:blipFill>
        <p:spPr>
          <a:xfrm>
            <a:off x="2999520" y="3731760"/>
            <a:ext cx="549360" cy="707400"/>
          </a:xfrm>
          <a:prstGeom prst="rect">
            <a:avLst/>
          </a:prstGeom>
          <a:ln>
            <a:noFill/>
          </a:ln>
        </p:spPr>
      </p:pic>
      <p:sp>
        <p:nvSpPr>
          <p:cNvPr id="71" name="CustomShape 18"/>
          <p:cNvSpPr/>
          <p:nvPr/>
        </p:nvSpPr>
        <p:spPr>
          <a:xfrm>
            <a:off x="3662280" y="3747600"/>
            <a:ext cx="1382400" cy="7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Доступность медицинской помощи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72" name="Рисунок 42" descr=""/>
          <p:cNvPicPr/>
          <p:nvPr/>
        </p:nvPicPr>
        <p:blipFill>
          <a:blip r:embed="rId7"/>
          <a:stretch/>
        </p:blipFill>
        <p:spPr>
          <a:xfrm>
            <a:off x="5579280" y="2012760"/>
            <a:ext cx="449640" cy="696600"/>
          </a:xfrm>
          <a:prstGeom prst="rect">
            <a:avLst/>
          </a:prstGeom>
          <a:ln>
            <a:noFill/>
          </a:ln>
        </p:spPr>
      </p:pic>
      <p:sp>
        <p:nvSpPr>
          <p:cNvPr id="73" name="CustomShape 19"/>
          <p:cNvSpPr/>
          <p:nvPr/>
        </p:nvSpPr>
        <p:spPr>
          <a:xfrm>
            <a:off x="6054840" y="2090880"/>
            <a:ext cx="233460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Вовлеченность персонала в улучшение процессов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74" name="Рисунок 44" descr=""/>
          <p:cNvPicPr/>
          <p:nvPr/>
        </p:nvPicPr>
        <p:blipFill>
          <a:blip r:embed="rId8"/>
          <a:stretch/>
        </p:blipFill>
        <p:spPr>
          <a:xfrm>
            <a:off x="5577120" y="2824920"/>
            <a:ext cx="434880" cy="721800"/>
          </a:xfrm>
          <a:prstGeom prst="rect">
            <a:avLst/>
          </a:prstGeom>
          <a:ln>
            <a:noFill/>
          </a:ln>
        </p:spPr>
      </p:pic>
      <p:sp>
        <p:nvSpPr>
          <p:cNvPr id="75" name="CustomShape 20"/>
          <p:cNvSpPr/>
          <p:nvPr/>
        </p:nvSpPr>
        <p:spPr>
          <a:xfrm>
            <a:off x="6242760" y="2913840"/>
            <a:ext cx="212112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Формирование системы управления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76" name="Рисунок 46" descr=""/>
          <p:cNvPicPr/>
          <p:nvPr/>
        </p:nvPicPr>
        <p:blipFill>
          <a:blip r:embed="rId9"/>
          <a:stretch/>
        </p:blipFill>
        <p:spPr>
          <a:xfrm>
            <a:off x="5577120" y="3650040"/>
            <a:ext cx="434880" cy="722520"/>
          </a:xfrm>
          <a:prstGeom prst="rect">
            <a:avLst/>
          </a:prstGeom>
          <a:ln>
            <a:noFill/>
          </a:ln>
        </p:spPr>
      </p:pic>
      <p:sp>
        <p:nvSpPr>
          <p:cNvPr id="77" name="CustomShape 21"/>
          <p:cNvSpPr/>
          <p:nvPr/>
        </p:nvSpPr>
        <p:spPr>
          <a:xfrm>
            <a:off x="6034320" y="3701160"/>
            <a:ext cx="2375640" cy="7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Times New Roman"/>
              </a:rPr>
              <a:t>Эффективность использования оборудования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8" name="CustomShape 22"/>
          <p:cNvSpPr/>
          <p:nvPr/>
        </p:nvSpPr>
        <p:spPr>
          <a:xfrm>
            <a:off x="1441440" y="1023840"/>
            <a:ext cx="6724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70c0"/>
                </a:solidFill>
                <a:latin typeface="Times New Roman"/>
              </a:rPr>
              <a:t>БЛОКИ КРИТЕРИЕВ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79" name="Рисунок 1" descr=""/>
          <p:cNvPicPr/>
          <p:nvPr/>
        </p:nvPicPr>
        <p:blipFill>
          <a:blip r:embed="rId10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11120" y="378360"/>
            <a:ext cx="8528760" cy="997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96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  <a:ea typeface="Yu Gothic UI Semibold"/>
              </a:rPr>
              <a:t>Критерий №1 Управление потоками пациентов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Yu Gothic UI Semibold"/>
              </a:rPr>
              <a:t>         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Yu Gothic UI Semibold"/>
              </a:rPr>
              <a:t>1.   Количество пересечений потоков при выписке лекарственных средств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Yu Gothic UI Semibold"/>
              </a:rPr>
              <a:t>                                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Yu Gothic UI Semibold"/>
              </a:rPr>
              <a:t>по ДЛО с  иными потоками пациентов в поликлинике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81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pic>
        <p:nvPicPr>
          <p:cNvPr id="82" name="Picture 3" descr=""/>
          <p:cNvPicPr/>
          <p:nvPr/>
        </p:nvPicPr>
        <p:blipFill>
          <a:blip r:embed="rId2"/>
          <a:stretch/>
        </p:blipFill>
        <p:spPr>
          <a:xfrm>
            <a:off x="16012440" y="1662120"/>
            <a:ext cx="2275200" cy="8243640"/>
          </a:xfrm>
          <a:prstGeom prst="rect">
            <a:avLst/>
          </a:prstGeom>
          <a:ln w="9360">
            <a:noFill/>
          </a:ln>
        </p:spPr>
      </p:pic>
      <p:sp>
        <p:nvSpPr>
          <p:cNvPr id="83" name="CustomShape 2"/>
          <p:cNvSpPr/>
          <p:nvPr/>
        </p:nvSpPr>
        <p:spPr>
          <a:xfrm>
            <a:off x="4260600" y="1233360"/>
            <a:ext cx="641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ДЛО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4" name="Рисунок 9" descr=""/>
          <p:cNvPicPr/>
          <p:nvPr/>
        </p:nvPicPr>
        <p:blipFill>
          <a:blip r:embed="rId3"/>
          <a:srcRect l="22154" t="20143" r="22346" b="17603"/>
          <a:stretch/>
        </p:blipFill>
        <p:spPr>
          <a:xfrm>
            <a:off x="1081800" y="1590840"/>
            <a:ext cx="7000560" cy="3428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743480" y="358560"/>
            <a:ext cx="7302960" cy="46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2 Качество пространства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2.1. Количество мест в зоне (зонах) комфортного ожидания для пациентов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2224800" y="1443960"/>
            <a:ext cx="5786280" cy="1217880"/>
          </a:xfrm>
          <a:prstGeom prst="foldedCorner">
            <a:avLst>
              <a:gd name="adj" fmla="val 16667"/>
            </a:avLst>
          </a:prstGeom>
          <a:gradFill rotWithShape="0">
            <a:gsLst>
              <a:gs pos="0">
                <a:srgbClr val="9ab4e4"/>
              </a:gs>
              <a:gs pos="100000">
                <a:srgbClr val="c1d1ec"/>
              </a:gs>
            </a:gsLst>
            <a:lin ang="0"/>
          </a:gra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70c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Кушетка, </a:t>
            </a:r>
            <a:endParaRPr b="0" lang="ru-RU" sz="20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70c0"/>
              </a:buClr>
              <a:buFont typeface="Wingdings" charset="2"/>
              <a:buChar char=""/>
            </a:pP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Кулер с водой и одноразовыми стаканами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87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953720" y="207360"/>
            <a:ext cx="4992120" cy="383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2"/>
          <p:cNvSpPr/>
          <p:nvPr/>
        </p:nvSpPr>
        <p:spPr>
          <a:xfrm>
            <a:off x="2194200" y="171000"/>
            <a:ext cx="6264360" cy="46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2 Качество пространства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2.3 Организация рабочих мест по системе 5С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2365200" y="1908000"/>
            <a:ext cx="3023280" cy="914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pic>
        <p:nvPicPr>
          <p:cNvPr id="92" name="Picture 3" descr=""/>
          <p:cNvPicPr/>
          <p:nvPr/>
        </p:nvPicPr>
        <p:blipFill>
          <a:blip r:embed="rId2"/>
          <a:stretch/>
        </p:blipFill>
        <p:spPr>
          <a:xfrm>
            <a:off x="2796480" y="1090440"/>
            <a:ext cx="1785600" cy="1642680"/>
          </a:xfrm>
          <a:prstGeom prst="rect">
            <a:avLst/>
          </a:prstGeom>
          <a:ln>
            <a:noFill/>
          </a:ln>
        </p:spPr>
      </p:pic>
      <p:pic>
        <p:nvPicPr>
          <p:cNvPr id="93" name="Picture 4" descr=""/>
          <p:cNvPicPr/>
          <p:nvPr/>
        </p:nvPicPr>
        <p:blipFill>
          <a:blip r:embed="rId3"/>
          <a:srcRect l="52778" t="0" r="0" b="0"/>
          <a:stretch/>
        </p:blipFill>
        <p:spPr>
          <a:xfrm>
            <a:off x="4582440" y="1090440"/>
            <a:ext cx="1428480" cy="1642680"/>
          </a:xfrm>
          <a:prstGeom prst="rect">
            <a:avLst/>
          </a:prstGeom>
          <a:ln>
            <a:noFill/>
          </a:ln>
        </p:spPr>
      </p:pic>
      <p:pic>
        <p:nvPicPr>
          <p:cNvPr id="94" name="Picture 5" descr=""/>
          <p:cNvPicPr/>
          <p:nvPr/>
        </p:nvPicPr>
        <p:blipFill>
          <a:blip r:embed="rId4"/>
          <a:stretch/>
        </p:blipFill>
        <p:spPr>
          <a:xfrm>
            <a:off x="295920" y="1090440"/>
            <a:ext cx="2285640" cy="3642840"/>
          </a:xfrm>
          <a:prstGeom prst="rect">
            <a:avLst/>
          </a:prstGeom>
          <a:ln>
            <a:noFill/>
          </a:ln>
        </p:spPr>
      </p:pic>
      <p:pic>
        <p:nvPicPr>
          <p:cNvPr id="95" name="Picture 6" descr=""/>
          <p:cNvPicPr/>
          <p:nvPr/>
        </p:nvPicPr>
        <p:blipFill>
          <a:blip r:embed="rId5"/>
          <a:stretch/>
        </p:blipFill>
        <p:spPr>
          <a:xfrm>
            <a:off x="6082560" y="1662120"/>
            <a:ext cx="2953800" cy="2499840"/>
          </a:xfrm>
          <a:prstGeom prst="rect">
            <a:avLst/>
          </a:prstGeom>
          <a:ln>
            <a:noFill/>
          </a:ln>
        </p:spPr>
      </p:pic>
      <p:pic>
        <p:nvPicPr>
          <p:cNvPr id="96" name="Picture 7" descr=""/>
          <p:cNvPicPr/>
          <p:nvPr/>
        </p:nvPicPr>
        <p:blipFill>
          <a:blip r:embed="rId6"/>
          <a:stretch/>
        </p:blipFill>
        <p:spPr>
          <a:xfrm>
            <a:off x="3224880" y="2805120"/>
            <a:ext cx="2285640" cy="1999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1294560" y="214560"/>
            <a:ext cx="7814520" cy="46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758880"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2 Качество пространства</a:t>
            </a:r>
            <a:endParaRPr b="0" lang="ru-RU" sz="1800" spc="-1" strike="noStrike">
              <a:latin typeface="Arial"/>
            </a:endParaRPr>
          </a:p>
          <a:p>
            <a:pPr marL="758880"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2.4 Организация системы информирования в медицинской организации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8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pic>
        <p:nvPicPr>
          <p:cNvPr id="99" name="Picture 2" descr=""/>
          <p:cNvPicPr/>
          <p:nvPr/>
        </p:nvPicPr>
        <p:blipFill>
          <a:blip r:embed="rId2"/>
          <a:stretch/>
        </p:blipFill>
        <p:spPr>
          <a:xfrm>
            <a:off x="295920" y="1162080"/>
            <a:ext cx="3714480" cy="3357360"/>
          </a:xfrm>
          <a:prstGeom prst="rect">
            <a:avLst/>
          </a:prstGeom>
          <a:ln>
            <a:noFill/>
          </a:ln>
        </p:spPr>
      </p:pic>
      <p:pic>
        <p:nvPicPr>
          <p:cNvPr id="100" name="Picture 3" descr=""/>
          <p:cNvPicPr/>
          <p:nvPr/>
        </p:nvPicPr>
        <p:blipFill>
          <a:blip r:embed="rId3"/>
          <a:stretch/>
        </p:blipFill>
        <p:spPr>
          <a:xfrm>
            <a:off x="4582440" y="1162080"/>
            <a:ext cx="4097160" cy="3214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1486080" y="70560"/>
            <a:ext cx="7188120" cy="651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419760" algn="ctr">
              <a:lnSpc>
                <a:spcPct val="96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4 Стандартизация процессов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4.1. Соответствие текущей деятельности медицинской организации стандартизированной работе улучшенных процессов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8674560" y="4834080"/>
            <a:ext cx="109440" cy="115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3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sp>
        <p:nvSpPr>
          <p:cNvPr id="104" name="CustomShape 3"/>
          <p:cNvSpPr/>
          <p:nvPr/>
        </p:nvSpPr>
        <p:spPr>
          <a:xfrm>
            <a:off x="581760" y="1019160"/>
            <a:ext cx="4000320" cy="1642680"/>
          </a:xfrm>
          <a:prstGeom prst="snip2DiagRect">
            <a:avLst>
              <a:gd name="adj1" fmla="val 0"/>
              <a:gd name="adj2" fmla="val 16667"/>
            </a:avLst>
          </a:prstGeom>
          <a:blipFill rotWithShape="0">
            <a:blip r:embed="rId2"/>
            <a:stretch>
              <a:fillRect l="735520" t="470277" r="729010" b="1387407"/>
            </a:stretch>
          </a:blipFill>
          <a:ln w="88920">
            <a:solidFill>
              <a:srgbClr val="ffffff"/>
            </a:solidFill>
            <a:miter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105" name="CustomShape 4"/>
          <p:cNvSpPr/>
          <p:nvPr/>
        </p:nvSpPr>
        <p:spPr>
          <a:xfrm>
            <a:off x="3653640" y="2876400"/>
            <a:ext cx="4834440" cy="1928520"/>
          </a:xfrm>
          <a:prstGeom prst="round2DiagRect">
            <a:avLst>
              <a:gd name="adj1" fmla="val 16667"/>
              <a:gd name="adj2" fmla="val 0"/>
            </a:avLst>
          </a:prstGeom>
          <a:blipFill rotWithShape="0">
            <a:blip r:embed="rId3"/>
            <a:stretch>
              <a:fillRect l="735572" t="1169907" r="732291" b="599537"/>
            </a:stretch>
          </a:blipFill>
          <a:ln w="88920">
            <a:solidFill>
              <a:srgbClr val="ffffff"/>
            </a:solidFill>
            <a:miter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1486080" y="286560"/>
            <a:ext cx="6720120" cy="46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  <a:spcAft>
                <a:spcPts val="420"/>
              </a:spcAft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4 Стандартизация процессов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4.3. Время добавления ценности на приеме пациентов врачом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2368440" y="1908000"/>
            <a:ext cx="1810080" cy="1519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8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pic>
        <p:nvPicPr>
          <p:cNvPr id="109" name="Рисунок 10" descr=""/>
          <p:cNvPicPr/>
          <p:nvPr/>
        </p:nvPicPr>
        <p:blipFill>
          <a:blip r:embed="rId2"/>
          <a:srcRect l="21854" t="21554" r="21165" b="11300"/>
          <a:stretch/>
        </p:blipFill>
        <p:spPr>
          <a:xfrm>
            <a:off x="1510560" y="947880"/>
            <a:ext cx="6714720" cy="37144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1990080" y="142560"/>
            <a:ext cx="5077440" cy="203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f13e45"/>
                </a:solidFill>
                <a:latin typeface="Times New Roman"/>
              </a:rPr>
              <a:t>Критерий № 6 Доступность медицинской помощи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2062080" y="502560"/>
            <a:ext cx="5406480" cy="531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                 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6.1 Обеспечение амбулаторного приема плановых пациентов врачами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строго по времени и по предварительной записи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8677800" y="4834080"/>
            <a:ext cx="112320" cy="115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4"/>
          <p:cNvSpPr/>
          <p:nvPr/>
        </p:nvSpPr>
        <p:spPr>
          <a:xfrm>
            <a:off x="2081880" y="1233360"/>
            <a:ext cx="6336360" cy="106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70c0"/>
              </a:buClr>
              <a:buFont typeface="StarSymbol"/>
              <a:buAutoNum type="arabicPeriod"/>
            </a:pPr>
            <a:r>
              <a:rPr b="1" lang="ru-RU" sz="2000" spc="-1" strike="noStrike">
                <a:solidFill>
                  <a:srgbClr val="0070c0"/>
                </a:solidFill>
                <a:latin typeface="Times New Roman"/>
              </a:rPr>
              <a:t>Информация из РИАМС «ПроМед»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pic>
        <p:nvPicPr>
          <p:cNvPr id="114" name="Рисунок 1" descr=""/>
          <p:cNvPicPr/>
          <p:nvPr/>
        </p:nvPicPr>
        <p:blipFill>
          <a:blip r:embed="rId1"/>
          <a:stretch/>
        </p:blipFill>
        <p:spPr>
          <a:xfrm>
            <a:off x="81720" y="0"/>
            <a:ext cx="1142640" cy="986400"/>
          </a:xfrm>
          <a:prstGeom prst="rect">
            <a:avLst/>
          </a:prstGeom>
          <a:ln w="9360">
            <a:noFill/>
          </a:ln>
        </p:spPr>
      </p:pic>
      <p:graphicFrame>
        <p:nvGraphicFramePr>
          <p:cNvPr id="115" name="Table 5"/>
          <p:cNvGraphicFramePr/>
          <p:nvPr/>
        </p:nvGraphicFramePr>
        <p:xfrm>
          <a:off x="2010600" y="2019240"/>
          <a:ext cx="4811040" cy="2571480"/>
        </p:xfrm>
        <a:graphic>
          <a:graphicData uri="http://schemas.openxmlformats.org/drawingml/2006/table">
            <a:tbl>
              <a:tblPr/>
              <a:tblGrid>
                <a:gridCol w="460080"/>
                <a:gridCol w="1155960"/>
                <a:gridCol w="870120"/>
                <a:gridCol w="777240"/>
                <a:gridCol w="580320"/>
                <a:gridCol w="967320"/>
              </a:tblGrid>
              <a:tr h="1992600">
                <a:tc>
                  <a:txBody>
                    <a:bodyPr lIns="68400" rIns="68400" tIns="0" bIns="0">
                      <a:noAutofit/>
                    </a:bodyPr>
                    <a:p>
                      <a:pPr marL="71640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№ </a:t>
                      </a: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п/п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marL="71640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Ф.И.О. врача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marL="71640"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По предварительной записи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marL="71640"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Без предварительной записи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marL="71640"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Принято всего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marL="71640"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latin typeface="Calibri"/>
                          <a:ea typeface="Calibri"/>
                        </a:rPr>
                        <a:t>% по предварительной записи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Еремин Д.Р.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15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17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88,3 %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Абросимов В.Н.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24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15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39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61,5 %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3.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Алибеков А.А.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22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6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28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78,5 %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76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4.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Надежкин В.Н.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22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18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40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55 %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760">
                <a:tc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                  </a:t>
                      </a: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Итого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83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41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124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latin typeface="Calibri"/>
                          <a:ea typeface="Calibri"/>
                        </a:rPr>
                        <a:t>67 %</a:t>
                      </a:r>
                      <a:endParaRPr b="0" lang="ru-RU" sz="11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</TotalTime>
  <Application>LibreOffice/6.2.7.1$Linux_X86_64 LibreOffice_project/20$Build-1</Application>
  <Words>376</Words>
  <Paragraphs>101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Konstantin Kalikin</dc:creator>
  <dc:description/>
  <dc:language>ru-RU</dc:language>
  <cp:lastModifiedBy/>
  <dcterms:modified xsi:type="dcterms:W3CDTF">2020-01-17T08:55:14Z</dcterms:modified>
  <cp:revision>123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</Properties>
</file>